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60" r:id="rId6"/>
    <p:sldId id="261" r:id="rId7"/>
    <p:sldId id="286" r:id="rId8"/>
    <p:sldId id="262" r:id="rId9"/>
    <p:sldId id="263" r:id="rId10"/>
    <p:sldId id="264" r:id="rId11"/>
    <p:sldId id="265" r:id="rId12"/>
    <p:sldId id="266" r:id="rId13"/>
    <p:sldId id="285" r:id="rId14"/>
    <p:sldId id="267" r:id="rId15"/>
    <p:sldId id="284" r:id="rId16"/>
    <p:sldId id="282" r:id="rId17"/>
    <p:sldId id="269" r:id="rId18"/>
    <p:sldId id="270" r:id="rId19"/>
    <p:sldId id="271" r:id="rId20"/>
    <p:sldId id="272" r:id="rId21"/>
    <p:sldId id="283" r:id="rId22"/>
    <p:sldId id="273" r:id="rId23"/>
    <p:sldId id="274" r:id="rId24"/>
    <p:sldId id="275" r:id="rId25"/>
    <p:sldId id="277" r:id="rId26"/>
    <p:sldId id="287" r:id="rId27"/>
    <p:sldId id="279" r:id="rId28"/>
    <p:sldId id="278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99"/>
    <a:srgbClr val="99FF9C"/>
    <a:srgbClr val="A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CC9B6-7E0D-D70B-1AAE-36B0E0152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59DB8F1-F9F1-DB04-9000-E69707731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BDD309-A7AB-74F7-7BD7-03923EC9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684B939-E0C0-B4E7-8C9B-EBFD0FB5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874923-7E40-73D9-7AF4-68091715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0AEABC-251F-75BC-4AFB-B5F73E04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D8746A9-F6E6-0D76-0B8A-370C18219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31AC0B-70EA-0354-2D46-AB301664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3B3874-29F3-345A-4869-BDF3B5D7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CB574A-F37B-AFA8-CFD9-27B88211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0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D79A3CB-B69B-E24E-F10C-5CA93AD9D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2572722-00D3-17E7-7913-95AA575ED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35F05C-33B2-64FF-1999-1AC92AA6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FBE79F1-49E5-CE98-14AF-58FFBC2B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50AEDF6-4677-163A-47B1-26DE0D2A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1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52EF60-E95E-CA8B-0363-BD124CF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9FCCFA-6120-4C53-15DF-A41260CDC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383"/>
            <a:ext cx="10515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6EBB83-D210-4797-13C2-6E10C983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130CD4D-7C20-93AE-213B-B4CE3F11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80FF06-97EE-A263-704D-3667A585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2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4CFE26-C7E8-886F-AA1D-3BDF5691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F921A51-1B83-23AC-EF36-EF02B63AA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40D2008-4F28-0CF3-4958-AE913B1CD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0158B42-626F-F1D2-B8B2-9BB2DDE3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2C5B11F-E6AD-AC4C-EBC9-44FA6593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3263C4-6E95-D4D2-9C90-89543D3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92BBB2-D4B9-5E27-F890-433308B12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14C3849-F2FA-2ADD-B39E-B94EA8B61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135D160-BC73-5770-01B3-C21C4E53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F6AEAB7-CEA3-3CC2-FF33-F24AE7CA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4B21A99-E478-51E7-A84D-F27D4A27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9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416B6A-6ADB-A059-1EE9-6B6F353C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04D0BE6-3950-15DE-E99C-2576A9DC6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8961382-C215-3862-4758-39715E600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1762073-FEAD-E36C-58E9-283B7CC17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E49FDA5-DFC1-4DA2-CEB8-AEE670141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57908DA-1A40-D67D-4523-FF70715A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F50AAE4-E7E3-43AD-9B17-1614C05E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FEBFDDB-08C2-6B8A-E6E1-9AB3BFB8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4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506C4C-242F-5C70-A9C8-46F682B7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E179723-5C50-FD65-4BEE-7B94D9F0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74A4AB1-09D3-CEE0-2F17-FE412B80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F70BD7A-7BCD-84F4-B5B7-438E76C5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AFBA3DB-2185-280D-2E84-36F08732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CC8AAF0-532F-8DA8-579F-5F25C8007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3932E6-54F1-95C2-D428-41E51AFF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9109CA-AD60-62ED-017D-F7F7FE6B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F428FA-54EE-3F9F-01F3-CED3C00AC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C9DED32-F3D2-54A3-0B95-F78D97954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8B3EC7-61AF-0276-2F6B-BF0EA8DC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1B62EC0-A92C-6696-47E2-BA83C749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6B79285-B926-1F61-17C7-CE63FDF7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65ACA8-39FB-A346-AE7E-959A516A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9C40A12-AF17-0521-387C-12D431896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9E6481F-9A50-0EB7-2B04-14E02168C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BEA8FB0-64B3-DB15-68A7-48E59F2E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58D014B-5C75-6580-A8CD-4E5BF7DA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BCC22C6-DFF7-4328-3D9F-1E937BC3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FB37EEC-D0C2-DC0D-0B8D-20E1A8C0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FE0691A-E481-5F94-2357-E50C5D88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CCAC31A-E0C9-F1A5-A6FA-AC4B5BAD5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1B6F0-B626-45AE-A8C6-AD1BB6D8B95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9B70F66-8B23-B941-E370-800BC2FE5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7135784-A6C1-C55E-8810-4C8961C42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67A4DD65-3C11-3E7F-9A6D-C761A3320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051" y="5037826"/>
            <a:ext cx="3988448" cy="1613312"/>
          </a:xfrm>
        </p:spPr>
        <p:txBody>
          <a:bodyPr>
            <a:normAutofit lnSpcReduction="10000"/>
          </a:bodyPr>
          <a:lstStyle/>
          <a:p>
            <a:pPr algn="r"/>
            <a:r>
              <a:rPr lang="hu-HU" sz="3200" b="1" noProof="0" dirty="0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Nagy Dávid</a:t>
            </a:r>
          </a:p>
          <a:p>
            <a:pPr algn="r"/>
            <a:r>
              <a:rPr lang="hu-HU" sz="3200" b="1" noProof="0" dirty="0" err="1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Tokodi</a:t>
            </a:r>
            <a:r>
              <a:rPr lang="hu-HU" sz="3200" b="1" noProof="0" dirty="0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 Mihály</a:t>
            </a:r>
          </a:p>
          <a:p>
            <a:pPr algn="r"/>
            <a:r>
              <a:rPr lang="hu-HU" sz="3200" b="1" noProof="0" dirty="0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Lehel Barnabás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6455AD3-B262-8E2E-5110-970E60CCC330}"/>
              </a:ext>
            </a:extLst>
          </p:cNvPr>
          <p:cNvSpPr/>
          <p:nvPr/>
        </p:nvSpPr>
        <p:spPr>
          <a:xfrm>
            <a:off x="4290204" y="827709"/>
            <a:ext cx="3611592" cy="52025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pic>
        <p:nvPicPr>
          <p:cNvPr id="5" name="Kép 4" descr="A képen pixel, Grafika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5602628-BCB5-B4C5-74E1-547CEB354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54" y="1207271"/>
            <a:ext cx="3385492" cy="44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1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57E42-7E97-E71F-7626-093F5C32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A8AD5D-A5B1-D986-CA2B-E3E83EBF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Leaderboard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/>
          <a:srcRect b="2920"/>
          <a:stretch/>
        </p:blipFill>
        <p:spPr>
          <a:xfrm>
            <a:off x="2145220" y="1226288"/>
            <a:ext cx="7901560" cy="49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8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5B27C-C583-CD2D-1570-3A00C040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2FE360-A624-234E-941A-D0853C99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6" y="119063"/>
            <a:ext cx="7995249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Codex - Maps, Weapons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6EEECCA-A825-2526-14FF-C195F9B9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6" y="1308001"/>
            <a:ext cx="8099946" cy="4241997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02" y="1090247"/>
            <a:ext cx="6407902" cy="57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58CE3-49C0-5349-042F-73CA8DDE9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28FAFE-F352-4AFF-97C4-EBD8C589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Codex - Characters, Music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/>
          <a:srcRect t="505"/>
          <a:stretch/>
        </p:blipFill>
        <p:spPr>
          <a:xfrm>
            <a:off x="838200" y="967153"/>
            <a:ext cx="4150656" cy="582050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379" y="1391639"/>
            <a:ext cx="6921652" cy="46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D63A293D-7F0F-75FF-E32D-4A859A2B91D2}"/>
              </a:ext>
            </a:extLst>
          </p:cNvPr>
          <p:cNvSpPr txBox="1">
            <a:spLocks/>
          </p:cNvSpPr>
          <p:nvPr/>
        </p:nvSpPr>
        <p:spPr>
          <a:xfrm>
            <a:off x="838200" y="660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 err="1" smtClean="0">
                <a:solidFill>
                  <a:schemeClr val="bg1"/>
                </a:solidFill>
              </a:rPr>
              <a:t>User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privileges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9D0AAE5-2665-BBCD-B9D1-EE9722F56A05}"/>
              </a:ext>
            </a:extLst>
          </p:cNvPr>
          <p:cNvSpPr/>
          <p:nvPr/>
        </p:nvSpPr>
        <p:spPr>
          <a:xfrm>
            <a:off x="727499" y="1642898"/>
            <a:ext cx="5253482" cy="29272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A0528F35-E67D-C1B0-31E6-9F1C36508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6" y="1941947"/>
            <a:ext cx="10515600" cy="26281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hu-HU" dirty="0" err="1" smtClean="0">
                <a:solidFill>
                  <a:schemeClr val="bg1"/>
                </a:solidFill>
              </a:rPr>
              <a:t>Admin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user</a:t>
            </a:r>
            <a:endParaRPr lang="hu-HU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hu-HU" dirty="0" err="1" smtClean="0">
                <a:solidFill>
                  <a:schemeClr val="bg1"/>
                </a:solidFill>
              </a:rPr>
              <a:t>View</a:t>
            </a:r>
            <a:r>
              <a:rPr lang="hu-HU" dirty="0" smtClean="0">
                <a:solidFill>
                  <a:schemeClr val="bg1"/>
                </a:solidFill>
              </a:rPr>
              <a:t> / </a:t>
            </a:r>
            <a:r>
              <a:rPr lang="hu-HU" dirty="0" err="1" smtClean="0">
                <a:solidFill>
                  <a:schemeClr val="bg1"/>
                </a:solidFill>
              </a:rPr>
              <a:t>Delete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users</a:t>
            </a:r>
            <a:endParaRPr lang="hu-HU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View</a:t>
            </a:r>
            <a:r>
              <a:rPr lang="hu-HU" dirty="0" smtClean="0">
                <a:solidFill>
                  <a:schemeClr val="bg1"/>
                </a:solidFill>
              </a:rPr>
              <a:t> / </a:t>
            </a:r>
            <a:r>
              <a:rPr lang="hu-HU" dirty="0" err="1" smtClean="0">
                <a:solidFill>
                  <a:schemeClr val="bg1"/>
                </a:solidFill>
              </a:rPr>
              <a:t>Delete</a:t>
            </a:r>
            <a:r>
              <a:rPr lang="hu-HU" dirty="0" smtClean="0">
                <a:solidFill>
                  <a:schemeClr val="bg1"/>
                </a:solidFill>
              </a:rPr>
              <a:t> / Add </a:t>
            </a:r>
            <a:r>
              <a:rPr lang="hu-HU" dirty="0" err="1" smtClean="0">
                <a:solidFill>
                  <a:schemeClr val="bg1"/>
                </a:solidFill>
              </a:rPr>
              <a:t>Weapons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hu-HU" dirty="0" err="1">
                <a:solidFill>
                  <a:schemeClr val="bg1"/>
                </a:solidFill>
              </a:rPr>
              <a:t>View</a:t>
            </a:r>
            <a:r>
              <a:rPr lang="hu-HU" dirty="0">
                <a:solidFill>
                  <a:schemeClr val="bg1"/>
                </a:solidFill>
              </a:rPr>
              <a:t> / </a:t>
            </a:r>
            <a:r>
              <a:rPr lang="hu-HU" dirty="0" err="1">
                <a:solidFill>
                  <a:schemeClr val="bg1"/>
                </a:solidFill>
              </a:rPr>
              <a:t>Delete</a:t>
            </a:r>
            <a:r>
              <a:rPr lang="hu-HU" dirty="0">
                <a:solidFill>
                  <a:schemeClr val="bg1"/>
                </a:solidFill>
              </a:rPr>
              <a:t> / Add </a:t>
            </a:r>
            <a:r>
              <a:rPr lang="hu-HU" dirty="0" err="1" smtClean="0">
                <a:solidFill>
                  <a:schemeClr val="bg1"/>
                </a:solidFill>
              </a:rPr>
              <a:t>Maps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hu-HU" dirty="0" err="1">
                <a:solidFill>
                  <a:schemeClr val="bg1"/>
                </a:solidFill>
              </a:rPr>
              <a:t>View</a:t>
            </a:r>
            <a:r>
              <a:rPr lang="hu-HU" dirty="0">
                <a:solidFill>
                  <a:schemeClr val="bg1"/>
                </a:solidFill>
              </a:rPr>
              <a:t> / </a:t>
            </a:r>
            <a:r>
              <a:rPr lang="hu-HU" dirty="0" err="1">
                <a:solidFill>
                  <a:schemeClr val="bg1"/>
                </a:solidFill>
              </a:rPr>
              <a:t>Delete</a:t>
            </a:r>
            <a:r>
              <a:rPr lang="hu-HU" dirty="0">
                <a:solidFill>
                  <a:schemeClr val="bg1"/>
                </a:solidFill>
              </a:rPr>
              <a:t> / Add </a:t>
            </a:r>
            <a:r>
              <a:rPr lang="hu-HU" dirty="0" smtClean="0">
                <a:solidFill>
                  <a:schemeClr val="bg1"/>
                </a:solidFill>
              </a:rPr>
              <a:t>Music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noProof="0" dirty="0" smtClean="0">
                <a:solidFill>
                  <a:schemeClr val="bg1"/>
                </a:solidFill>
              </a:rPr>
              <a:t>-</a:t>
            </a:r>
            <a:r>
              <a:rPr lang="hu-HU" noProof="0" dirty="0" err="1" smtClean="0">
                <a:solidFill>
                  <a:schemeClr val="bg1"/>
                </a:solidFill>
              </a:rPr>
              <a:t>Player</a:t>
            </a:r>
            <a:r>
              <a:rPr lang="hu-HU" noProof="0" dirty="0" smtClean="0">
                <a:solidFill>
                  <a:schemeClr val="bg1"/>
                </a:solidFill>
              </a:rPr>
              <a:t> </a:t>
            </a:r>
            <a:r>
              <a:rPr lang="hu-HU" noProof="0" dirty="0" err="1" smtClean="0">
                <a:solidFill>
                  <a:schemeClr val="bg1"/>
                </a:solidFill>
              </a:rPr>
              <a:t>user</a:t>
            </a:r>
            <a:endParaRPr lang="hu-HU" noProof="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 smtClean="0">
                <a:solidFill>
                  <a:schemeClr val="bg1"/>
                </a:solidFill>
              </a:rPr>
              <a:t>View</a:t>
            </a:r>
            <a:r>
              <a:rPr lang="hu-HU" noProof="0" dirty="0" smtClean="0">
                <a:solidFill>
                  <a:schemeClr val="bg1"/>
                </a:solidFill>
              </a:rPr>
              <a:t> </a:t>
            </a:r>
            <a:r>
              <a:rPr lang="hu-HU" noProof="0" dirty="0" err="1" smtClean="0">
                <a:solidFill>
                  <a:schemeClr val="bg1"/>
                </a:solidFill>
              </a:rPr>
              <a:t>Codex</a:t>
            </a:r>
            <a:endParaRPr lang="hu-HU" noProof="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noProof="0" dirty="0" smtClean="0">
                <a:solidFill>
                  <a:schemeClr val="bg1"/>
                </a:solidFill>
              </a:rPr>
              <a:t>-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View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Leaderboard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View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own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profile</a:t>
            </a:r>
            <a:endParaRPr lang="hu-HU" noProof="0" dirty="0">
              <a:solidFill>
                <a:schemeClr val="bg1"/>
              </a:solidFill>
            </a:endParaRPr>
          </a:p>
          <a:p>
            <a:pPr lvl="1"/>
            <a:endParaRPr lang="hu-HU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8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AB14-1EC9-E009-A4E4-A08DA207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3A293D-7F0F-75FF-E32D-4A859A2B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Admin panel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EDCA7C-070D-BAFB-6A7C-15EA1A70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15" y="187608"/>
            <a:ext cx="5806501" cy="318338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7589A20-C800-EC27-9E9B-C3569A96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5" y="2001421"/>
            <a:ext cx="8468436" cy="44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9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E5A55-5BBF-96E4-D897-0322430D6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0FFF82-F201-E5D8-9E80-D970277B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Database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szám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852D139-5B5A-F814-3DD4-76C81946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" t="4799" r="4427" b="8057"/>
          <a:stretch/>
        </p:blipFill>
        <p:spPr>
          <a:xfrm>
            <a:off x="1767253" y="1125416"/>
            <a:ext cx="7928400" cy="553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1E578-5C8D-7825-8A19-84B79E2B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20010-86C0-7EE2-3187-AA300421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740"/>
            <a:ext cx="10515600" cy="1325563"/>
          </a:xfrm>
        </p:spPr>
        <p:txBody>
          <a:bodyPr/>
          <a:lstStyle/>
          <a:p>
            <a:r>
              <a:rPr lang="en-US" b="1" noProof="0" dirty="0" smtClean="0">
                <a:solidFill>
                  <a:schemeClr val="bg1"/>
                </a:solidFill>
              </a:rPr>
              <a:t>Structure</a:t>
            </a:r>
            <a:r>
              <a:rPr lang="hu-HU" b="1" noProof="0" dirty="0" smtClean="0">
                <a:solidFill>
                  <a:schemeClr val="bg1"/>
                </a:solidFill>
              </a:rPr>
              <a:t> - API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AB4AE051-5BB4-54AA-7D59-CDD8EE8B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18" y="1617303"/>
            <a:ext cx="2152950" cy="411537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4CA413D8-FF39-191F-FE54-162D35F9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594" y="291740"/>
            <a:ext cx="1619834" cy="608690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223" y="1439177"/>
            <a:ext cx="3974887" cy="47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0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A5CA2-F32B-7FDA-CA54-4594F03C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94BD5-B22E-E8E8-DF60-3EB8BE65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783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Challenges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DCEABE0-A38C-9A3C-D6CC-AEF7AE1C1A39}"/>
              </a:ext>
            </a:extLst>
          </p:cNvPr>
          <p:cNvSpPr/>
          <p:nvPr/>
        </p:nvSpPr>
        <p:spPr>
          <a:xfrm>
            <a:off x="838200" y="1408982"/>
            <a:ext cx="10515600" cy="29962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9B962B-F3F1-310F-FF75-E76E67B46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3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Writing our own API &amp; jQuery, AJAX</a:t>
            </a:r>
          </a:p>
          <a:p>
            <a:pPr marL="0" indent="0">
              <a:buNone/>
            </a:pPr>
            <a:r>
              <a:rPr lang="en-US" sz="2500" noProof="0" dirty="0">
                <a:solidFill>
                  <a:schemeClr val="bg1"/>
                </a:solidFill>
              </a:rPr>
              <a:t>- Login &amp; Register system</a:t>
            </a:r>
            <a:endParaRPr lang="en-US" sz="25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sz="2500" noProof="0" dirty="0">
                <a:solidFill>
                  <a:schemeClr val="bg1"/>
                </a:solidFill>
              </a:rPr>
              <a:t>Codex carousel, </a:t>
            </a:r>
            <a:r>
              <a:rPr lang="en-US" sz="2500" dirty="0">
                <a:solidFill>
                  <a:schemeClr val="bg1"/>
                </a:solidFill>
              </a:rPr>
              <a:t>display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 Table pagination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Safe database handling</a:t>
            </a:r>
          </a:p>
          <a:p>
            <a:pPr>
              <a:buFontTx/>
              <a:buChar char="-"/>
            </a:pPr>
            <a:r>
              <a:rPr lang="en-US" sz="2500" noProof="0" dirty="0">
                <a:solidFill>
                  <a:schemeClr val="bg1"/>
                </a:solidFill>
              </a:rPr>
              <a:t>Keeping the responsiveness</a:t>
            </a:r>
            <a:endParaRPr lang="hu-HU" sz="2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4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DD56-EC2D-5531-7D34-FBB774DD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64AE336-4BB4-E980-025E-1C900E3E4C3E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C69D4F8-94EC-5FE2-068C-6B9E93B6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3671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The game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7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B6EDD-1BC8-D6E0-2340-80733B68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2F3F4C-4742-010C-2C13-6D59E18B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Goals and Technology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202C5026-F2EA-B252-53CC-43827DE0A4E5}"/>
              </a:ext>
            </a:extLst>
          </p:cNvPr>
          <p:cNvSpPr/>
          <p:nvPr/>
        </p:nvSpPr>
        <p:spPr>
          <a:xfrm>
            <a:off x="838200" y="1794295"/>
            <a:ext cx="5131279" cy="144923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576A94-C24A-0DB5-CD00-F0BF33340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4632"/>
            <a:ext cx="5079521" cy="2596850"/>
          </a:xfrm>
        </p:spPr>
        <p:txBody>
          <a:bodyPr/>
          <a:lstStyle/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- 1v1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Skill based</a:t>
            </a:r>
          </a:p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Local</a:t>
            </a:r>
            <a:r>
              <a:rPr lang="en-US" dirty="0">
                <a:solidFill>
                  <a:schemeClr val="bg1"/>
                </a:solidFill>
              </a:rPr>
              <a:t> Multiplayer</a:t>
            </a:r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2" name="Kép 11" descr="A képen Grafika, kör, szimbólum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767218E-8152-04B8-29D9-525EAF372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21" y="2038665"/>
            <a:ext cx="3151606" cy="3151606"/>
          </a:xfrm>
          <a:prstGeom prst="rect">
            <a:avLst/>
          </a:prstGeom>
        </p:spPr>
      </p:pic>
      <p:pic>
        <p:nvPicPr>
          <p:cNvPr id="14" name="Kép 13" descr="A képen Betűtípus, Grafika, képernyőkép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7AB01A-3EDA-5F27-89EA-9988FD139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29" y="728857"/>
            <a:ext cx="5369652" cy="1954045"/>
          </a:xfrm>
          <a:prstGeom prst="rect">
            <a:avLst/>
          </a:prstGeom>
        </p:spPr>
      </p:pic>
      <p:pic>
        <p:nvPicPr>
          <p:cNvPr id="16" name="Kép 15" descr="A képen képernyőkép, Téglalap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DFE286-93F6-4FFF-5976-9E0AC4B31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27" y="2368527"/>
            <a:ext cx="1978724" cy="2120945"/>
          </a:xfrm>
          <a:prstGeom prst="rect">
            <a:avLst/>
          </a:prstGeom>
        </p:spPr>
      </p:pic>
      <p:pic>
        <p:nvPicPr>
          <p:cNvPr id="18" name="Kép 17" descr="A képen Betűtípus, Grafika, embléma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C4B39E5-8DD6-0F23-D229-2A248757199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61" y="4612411"/>
            <a:ext cx="1548732" cy="20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593329-D591-386F-FB7C-078051EBA1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8265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2885D39-C4E5-BE1F-2BB1-67BB52BD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648" r="-1" b="11473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AF3D746-0697-E366-52D2-94357250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noProof="0" dirty="0">
                <a:solidFill>
                  <a:schemeClr val="bg1"/>
                </a:solidFill>
                <a:latin typeface="Five Fonts at Freddy's" pitchFamily="2" charset="0"/>
              </a:rPr>
              <a:t>Overview</a:t>
            </a:r>
            <a:endParaRPr lang="hu-HU" sz="5000" b="1" kern="1200" noProof="0" dirty="0">
              <a:solidFill>
                <a:schemeClr val="bg1"/>
              </a:solidFill>
              <a:latin typeface="Five Fonts at Freddy's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4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B5C9A-96B8-6C80-F147-6244BE8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C7AE3B-1D7A-0E1B-FE53-7D647731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Gameplay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3" name="gameplayFootage">
            <a:hlinkClick r:id="" action="ppaction://media"/>
            <a:extLst>
              <a:ext uri="{FF2B5EF4-FFF2-40B4-BE49-F238E27FC236}">
                <a16:creationId xmlns:a16="http://schemas.microsoft.com/office/drawing/2014/main" id="{45D2D839-6444-E4C5-8BDD-6076E90D9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3695" y="10093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D32E7-6A1D-DBE0-8A03-E69EAC3E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192F74-B8F4-CFBD-11E4-C58617EF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Login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F9A3D57-80EE-4D47-3617-DD1E998B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72" y="809389"/>
            <a:ext cx="7240010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C8B44-FB5A-036E-AA37-40870EEB5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0229A-B199-5E50-7195-ED6F85D0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Characters, music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9FD5089-5073-67B6-DA4B-CAE60E00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6" y="1022264"/>
            <a:ext cx="9580728" cy="5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DC32-C9FC-82A1-FC77-6563B9BC8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61A8A9-4E7A-7ED7-AE78-1A7A64ED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Weapons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fekete, fekete-fehér, sötétség, monokró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3F66D67-AFBE-ACF8-7296-296DD3621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24" y="-123967"/>
            <a:ext cx="3630304" cy="3630304"/>
          </a:xfrm>
          <a:prstGeom prst="rect">
            <a:avLst/>
          </a:prstGeom>
        </p:spPr>
      </p:pic>
      <p:pic>
        <p:nvPicPr>
          <p:cNvPr id="7" name="Kép 6" descr="A képen képernyőkép, fekete, fekete-fehé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AE816AD-8BFD-2B53-5669-24D0EA09F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2" y="1124450"/>
            <a:ext cx="3439236" cy="3439236"/>
          </a:xfrm>
          <a:prstGeom prst="rect">
            <a:avLst/>
          </a:prstGeom>
        </p:spPr>
      </p:pic>
      <p:pic>
        <p:nvPicPr>
          <p:cNvPr id="9" name="Kép 8" descr="A képen fegyver, lőfegyver, karabély, Lőfegy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940F7C7-4C1A-9F71-8B42-E463E545B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27" y="2389849"/>
            <a:ext cx="3343701" cy="3343701"/>
          </a:xfrm>
          <a:prstGeom prst="rect">
            <a:avLst/>
          </a:prstGeom>
        </p:spPr>
      </p:pic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0DB7EDB-A15A-136F-C5AD-DB735E951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84" y="556146"/>
            <a:ext cx="3125337" cy="3125337"/>
          </a:xfrm>
          <a:prstGeom prst="rect">
            <a:avLst/>
          </a:prstGeom>
        </p:spPr>
      </p:pic>
      <p:pic>
        <p:nvPicPr>
          <p:cNvPr id="13" name="Kép 12" descr="A képen fekete, sötétség, fekete-fehér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0AB5C68-75DC-0DB4-9456-0484911EF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13848"/>
            <a:ext cx="3630303" cy="3630303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C2212688-C0BE-BACF-0955-C7822CA1D20C}"/>
              </a:ext>
            </a:extLst>
          </p:cNvPr>
          <p:cNvSpPr/>
          <p:nvPr/>
        </p:nvSpPr>
        <p:spPr>
          <a:xfrm>
            <a:off x="838200" y="1794295"/>
            <a:ext cx="5194109" cy="11195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15" name="Tartalom helye 2">
            <a:extLst>
              <a:ext uri="{FF2B5EF4-FFF2-40B4-BE49-F238E27FC236}">
                <a16:creationId xmlns:a16="http://schemas.microsoft.com/office/drawing/2014/main" id="{E471FDC2-FBAA-7ED0-65F0-3996DC422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8" y="2024632"/>
            <a:ext cx="5827594" cy="2596850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US" noProof="0" dirty="0">
                <a:solidFill>
                  <a:schemeClr val="bg1"/>
                </a:solidFill>
              </a:rPr>
              <a:t>Unique characteristics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Unique stats</a:t>
            </a:r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98D95-0F23-F976-1344-0FB9D5324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ég, ház, kültéri, f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9749084-7B54-10C1-D5AE-A3BF29CA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7" name="Kép 6" descr="A képen szöveg, képernyőkép, té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64E772E-88CD-128D-0E78-2F18B14A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 descr="A képen szöveg, köd, kültéri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383D8C4-1DF6-EE15-B03C-F8D13B0C4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3" y="-22"/>
            <a:ext cx="12192039" cy="685802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F1ED8F0-E452-85E3-6D3E-F933CD98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b="1" noProof="0" dirty="0">
                <a:solidFill>
                  <a:srgbClr val="FFFFFF"/>
                </a:solidFill>
              </a:rPr>
              <a:t>Maps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3D8A-9308-40F8-21AA-3816928A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F4AAF-F582-3A5E-1842-62907CF2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Challenges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A6832A3F-7177-987B-F62A-D077B52FF888}"/>
              </a:ext>
            </a:extLst>
          </p:cNvPr>
          <p:cNvSpPr/>
          <p:nvPr/>
        </p:nvSpPr>
        <p:spPr>
          <a:xfrm>
            <a:off x="746185" y="1518250"/>
            <a:ext cx="10515600" cy="23808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DF9DA1-C9FA-4F35-31E2-F0BA0A47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57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Writing our own API, </a:t>
            </a:r>
            <a:r>
              <a:rPr lang="en-US" sz="2500" dirty="0" err="1">
                <a:solidFill>
                  <a:schemeClr val="bg1"/>
                </a:solidFill>
              </a:rPr>
              <a:t>UnityWebRequest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Multiplayer controls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Gameplay logics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Combat system</a:t>
            </a:r>
          </a:p>
        </p:txBody>
      </p:sp>
    </p:spTree>
    <p:extLst>
      <p:ext uri="{BB962C8B-B14F-4D97-AF65-F5344CB8AC3E}">
        <p14:creationId xmlns:p14="http://schemas.microsoft.com/office/powerpoint/2010/main" val="381011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3D8A-9308-40F8-21AA-3816928A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F4AAF-F582-3A5E-1842-62907CF2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hu-HU" b="1" noProof="0" dirty="0" smtClean="0">
                <a:solidFill>
                  <a:schemeClr val="bg1"/>
                </a:solidFill>
              </a:rPr>
              <a:t>Testing </a:t>
            </a:r>
            <a:r>
              <a:rPr lang="hu-HU" b="1" noProof="0" dirty="0" err="1" smtClean="0">
                <a:solidFill>
                  <a:schemeClr val="bg1"/>
                </a:solidFill>
              </a:rPr>
              <a:t>process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A6832A3F-7177-987B-F62A-D077B52FF888}"/>
              </a:ext>
            </a:extLst>
          </p:cNvPr>
          <p:cNvSpPr/>
          <p:nvPr/>
        </p:nvSpPr>
        <p:spPr>
          <a:xfrm>
            <a:off x="746185" y="1527042"/>
            <a:ext cx="10515600" cy="311529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DF9DA1-C9FA-4F35-31E2-F0BA0A47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7719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500" dirty="0" err="1" smtClean="0">
                <a:solidFill>
                  <a:schemeClr val="bg1"/>
                </a:solidFill>
              </a:rPr>
              <a:t>Functional</a:t>
            </a:r>
            <a:r>
              <a:rPr lang="hu-HU" sz="2500" dirty="0" smtClean="0">
                <a:solidFill>
                  <a:schemeClr val="bg1"/>
                </a:solidFill>
              </a:rPr>
              <a:t> testing </a:t>
            </a:r>
          </a:p>
          <a:p>
            <a:pPr lvl="1">
              <a:buFontTx/>
              <a:buChar char="-"/>
            </a:pPr>
            <a:r>
              <a:rPr lang="en-GB" sz="2100" dirty="0">
                <a:solidFill>
                  <a:schemeClr val="bg1"/>
                </a:solidFill>
              </a:rPr>
              <a:t>New Feature Validation</a:t>
            </a:r>
          </a:p>
          <a:p>
            <a:pPr lvl="1">
              <a:buFontTx/>
              <a:buChar char="-"/>
            </a:pPr>
            <a:r>
              <a:rPr lang="en-GB" sz="2100" dirty="0">
                <a:solidFill>
                  <a:schemeClr val="bg1"/>
                </a:solidFill>
              </a:rPr>
              <a:t>API Endpoint Checks</a:t>
            </a:r>
            <a:endParaRPr lang="en-US" sz="21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hu-HU" sz="2500" dirty="0" smtClean="0">
                <a:solidFill>
                  <a:schemeClr val="bg1"/>
                </a:solidFill>
              </a:rPr>
              <a:t>Playtesting</a:t>
            </a:r>
          </a:p>
          <a:p>
            <a:pPr lvl="1">
              <a:buFontTx/>
              <a:buChar char="-"/>
            </a:pPr>
            <a:r>
              <a:rPr lang="en-GB" sz="2100" dirty="0">
                <a:solidFill>
                  <a:schemeClr val="bg1"/>
                </a:solidFill>
              </a:rPr>
              <a:t>User Experience Feedback</a:t>
            </a:r>
          </a:p>
          <a:p>
            <a:pPr lvl="1">
              <a:buFontTx/>
              <a:buChar char="-"/>
            </a:pPr>
            <a:r>
              <a:rPr lang="en-GB" sz="2100" dirty="0">
                <a:solidFill>
                  <a:schemeClr val="bg1"/>
                </a:solidFill>
              </a:rPr>
              <a:t>Gameplay Balance Tuning</a:t>
            </a:r>
          </a:p>
          <a:p>
            <a:pPr lvl="1">
              <a:buFontTx/>
              <a:buChar char="-"/>
            </a:pPr>
            <a:r>
              <a:rPr lang="en-GB" sz="2100" dirty="0">
                <a:solidFill>
                  <a:schemeClr val="bg1"/>
                </a:solidFill>
              </a:rPr>
              <a:t>Bug </a:t>
            </a:r>
            <a:r>
              <a:rPr lang="en-GB" sz="2100" dirty="0" smtClean="0">
                <a:solidFill>
                  <a:schemeClr val="bg1"/>
                </a:solidFill>
              </a:rPr>
              <a:t>Hunting</a:t>
            </a:r>
            <a:endParaRPr 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39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35903-97A4-04A5-01A5-D4B6F007F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6387189A-20B6-43D2-BD64-BEE57647107C}"/>
              </a:ext>
            </a:extLst>
          </p:cNvPr>
          <p:cNvSpPr/>
          <p:nvPr/>
        </p:nvSpPr>
        <p:spPr>
          <a:xfrm>
            <a:off x="838200" y="2714445"/>
            <a:ext cx="10515600" cy="21930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1D80D6-EA96-1CFB-B6D3-E4918837A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3626"/>
            <a:ext cx="10515600" cy="19546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Online multiplayer	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Making password handling safer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Pixel perfect font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More balanced game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More content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Admin panel search and edit</a:t>
            </a:r>
          </a:p>
        </p:txBody>
      </p:sp>
      <p:sp>
        <p:nvSpPr>
          <p:cNvPr id="6" name="Cím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ím 1">
            <a:extLst>
              <a:ext uri="{FF2B5EF4-FFF2-40B4-BE49-F238E27FC236}">
                <a16:creationId xmlns:a16="http://schemas.microsoft.com/office/drawing/2014/main" id="{2280EC9F-D4A5-7162-CD65-630A66509D4A}"/>
              </a:ext>
            </a:extLst>
          </p:cNvPr>
          <p:cNvSpPr txBox="1">
            <a:spLocks/>
          </p:cNvSpPr>
          <p:nvPr/>
        </p:nvSpPr>
        <p:spPr>
          <a:xfrm>
            <a:off x="838200" y="3562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Opportunities </a:t>
            </a:r>
            <a:r>
              <a:rPr lang="en-US" b="1" dirty="0">
                <a:solidFill>
                  <a:schemeClr val="bg1"/>
                </a:solidFill>
              </a:rPr>
              <a:t>for further development</a:t>
            </a:r>
            <a:endParaRPr lang="hu-H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1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C678-03C8-A2BF-EB5D-1D3663496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80EC9F-D4A5-7162-CD65-630A6650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89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Summary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F92C1D9-0B18-70B3-2471-02E35DD5541F}"/>
              </a:ext>
            </a:extLst>
          </p:cNvPr>
          <p:cNvSpPr/>
          <p:nvPr/>
        </p:nvSpPr>
        <p:spPr>
          <a:xfrm>
            <a:off x="838200" y="1794294"/>
            <a:ext cx="10515600" cy="42039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B6ACC18E-B817-1855-358D-1901F82C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840"/>
            <a:ext cx="10515600" cy="4028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Game 			</a:t>
            </a:r>
            <a:r>
              <a:rPr lang="hu-HU" sz="2500" dirty="0" smtClean="0">
                <a:solidFill>
                  <a:schemeClr val="bg1"/>
                </a:solidFill>
              </a:rPr>
              <a:t>✅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Responsive website 	</a:t>
            </a:r>
            <a:r>
              <a:rPr lang="hu-HU" sz="2500" dirty="0" smtClean="0">
                <a:solidFill>
                  <a:schemeClr val="bg1"/>
                </a:solidFill>
              </a:rPr>
              <a:t>✅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API 				</a:t>
            </a:r>
            <a:r>
              <a:rPr lang="hu-HU" sz="2500" dirty="0" smtClean="0">
                <a:solidFill>
                  <a:schemeClr val="bg1"/>
                </a:solidFill>
              </a:rPr>
              <a:t>✅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-Takeaways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Unity &amp; C# experience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Full-Stack development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Version control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Teamwork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83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013D-7EE2-24F1-0DBE-C0F093B6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3B57D617-0154-D629-98B0-55D29B733BEF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4C2720F-07F4-166C-E208-67BDC48C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2175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Thank you!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F88FCD-DB20-791E-DBDF-F692A7AC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hu-HU" b="1" noProof="0" dirty="0" err="1">
                <a:solidFill>
                  <a:schemeClr val="bg1"/>
                </a:solidFill>
              </a:rPr>
              <a:t>Areas</a:t>
            </a:r>
            <a:r>
              <a:rPr lang="hu-HU" b="1" noProof="0" dirty="0">
                <a:solidFill>
                  <a:schemeClr val="bg1"/>
                </a:solidFill>
              </a:rPr>
              <a:t> of </a:t>
            </a:r>
            <a:r>
              <a:rPr lang="hu-HU" b="1" noProof="0" dirty="0" err="1">
                <a:solidFill>
                  <a:schemeClr val="bg1"/>
                </a:solidFill>
              </a:rPr>
              <a:t>Responsibility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87DD8B9-C01D-CC22-C5D5-8F03695D2BC7}"/>
              </a:ext>
            </a:extLst>
          </p:cNvPr>
          <p:cNvSpPr/>
          <p:nvPr/>
        </p:nvSpPr>
        <p:spPr>
          <a:xfrm>
            <a:off x="908649" y="1343818"/>
            <a:ext cx="3013494" cy="23942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7DF41F2-5D2A-BAC5-28FA-DEA0F1B2D519}"/>
              </a:ext>
            </a:extLst>
          </p:cNvPr>
          <p:cNvSpPr txBox="1"/>
          <p:nvPr/>
        </p:nvSpPr>
        <p:spPr>
          <a:xfrm>
            <a:off x="1117360" y="1532621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>
                <a:solidFill>
                  <a:schemeClr val="bg1"/>
                </a:solidFill>
              </a:rPr>
              <a:t>Nagy Dávid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9EA9003-FC24-0791-E0E7-D0BE1C4CC849}"/>
              </a:ext>
            </a:extLst>
          </p:cNvPr>
          <p:cNvSpPr txBox="1"/>
          <p:nvPr/>
        </p:nvSpPr>
        <p:spPr>
          <a:xfrm>
            <a:off x="966157" y="2133610"/>
            <a:ext cx="3013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noProof="0" dirty="0">
                <a:solidFill>
                  <a:schemeClr val="bg1"/>
                </a:solidFill>
              </a:rPr>
              <a:t>- Game </a:t>
            </a:r>
            <a:r>
              <a:rPr lang="hu-HU" noProof="0" dirty="0" err="1">
                <a:solidFill>
                  <a:schemeClr val="bg1"/>
                </a:solidFill>
              </a:rPr>
              <a:t>mechanics</a:t>
            </a:r>
            <a:endParaRPr lang="hu-HU" noProof="0" dirty="0">
              <a:solidFill>
                <a:schemeClr val="bg1"/>
              </a:solidFill>
            </a:endParaRP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Weapon</a:t>
            </a:r>
            <a:r>
              <a:rPr lang="hu-HU" noProof="0" dirty="0">
                <a:solidFill>
                  <a:schemeClr val="bg1"/>
                </a:solidFill>
              </a:rPr>
              <a:t> </a:t>
            </a:r>
            <a:r>
              <a:rPr lang="hu-HU" noProof="0" dirty="0" err="1">
                <a:solidFill>
                  <a:schemeClr val="bg1"/>
                </a:solidFill>
              </a:rPr>
              <a:t>mechanics</a:t>
            </a:r>
            <a:endParaRPr lang="hu-HU" noProof="0" dirty="0">
              <a:solidFill>
                <a:schemeClr val="bg1"/>
              </a:solidFill>
            </a:endParaRP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Character</a:t>
            </a:r>
            <a:r>
              <a:rPr lang="hu-HU" noProof="0" dirty="0">
                <a:solidFill>
                  <a:schemeClr val="bg1"/>
                </a:solidFill>
              </a:rPr>
              <a:t> </a:t>
            </a:r>
            <a:r>
              <a:rPr lang="hu-HU" noProof="0" dirty="0" err="1">
                <a:solidFill>
                  <a:schemeClr val="bg1"/>
                </a:solidFill>
              </a:rPr>
              <a:t>control</a:t>
            </a:r>
            <a:endParaRPr lang="hu-HU" noProof="0" dirty="0">
              <a:solidFill>
                <a:schemeClr val="bg1"/>
              </a:solidFill>
            </a:endParaRP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Level</a:t>
            </a:r>
            <a:r>
              <a:rPr lang="hu-HU" noProof="0" dirty="0">
                <a:solidFill>
                  <a:schemeClr val="bg1"/>
                </a:solidFill>
              </a:rPr>
              <a:t> design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Graphic</a:t>
            </a:r>
            <a:r>
              <a:rPr lang="hu-HU" noProof="0" dirty="0">
                <a:solidFill>
                  <a:schemeClr val="bg1"/>
                </a:solidFill>
              </a:rPr>
              <a:t> design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0852EEA-15F8-BF02-35E5-14AAD956B766}"/>
              </a:ext>
            </a:extLst>
          </p:cNvPr>
          <p:cNvSpPr/>
          <p:nvPr/>
        </p:nvSpPr>
        <p:spPr>
          <a:xfrm>
            <a:off x="4615132" y="1343818"/>
            <a:ext cx="3182668" cy="274510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70A9416-CBCC-8B26-88EE-55B107558892}"/>
              </a:ext>
            </a:extLst>
          </p:cNvPr>
          <p:cNvSpPr txBox="1"/>
          <p:nvPr/>
        </p:nvSpPr>
        <p:spPr>
          <a:xfrm>
            <a:off x="4927599" y="1503304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 err="1">
                <a:solidFill>
                  <a:schemeClr val="bg1"/>
                </a:solidFill>
              </a:rPr>
              <a:t>Tokodi</a:t>
            </a:r>
            <a:r>
              <a:rPr lang="hu-HU" sz="2000" b="1" noProof="0" dirty="0">
                <a:solidFill>
                  <a:schemeClr val="bg1"/>
                </a:solidFill>
              </a:rPr>
              <a:t> Mihály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5F91E20-2815-2CBC-8311-ADEF80D429DF}"/>
              </a:ext>
            </a:extLst>
          </p:cNvPr>
          <p:cNvSpPr txBox="1"/>
          <p:nvPr/>
        </p:nvSpPr>
        <p:spPr>
          <a:xfrm>
            <a:off x="4765614" y="2133610"/>
            <a:ext cx="3130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noProof="0" dirty="0" err="1">
                <a:solidFill>
                  <a:schemeClr val="bg1"/>
                </a:solidFill>
              </a:rPr>
              <a:t>Database</a:t>
            </a:r>
            <a:r>
              <a:rPr lang="hu-HU" noProof="0" dirty="0">
                <a:solidFill>
                  <a:schemeClr val="bg1"/>
                </a:solidFill>
              </a:rPr>
              <a:t> design</a:t>
            </a:r>
            <a:endParaRPr lang="en-US" noProof="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hu-HU" noProof="0" dirty="0" err="1">
                <a:solidFill>
                  <a:schemeClr val="bg1"/>
                </a:solidFill>
              </a:rPr>
              <a:t>Security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hu-HU" noProof="0" dirty="0">
                <a:solidFill>
                  <a:schemeClr val="bg1"/>
                </a:solidFill>
              </a:rPr>
              <a:t>management</a:t>
            </a:r>
          </a:p>
          <a:p>
            <a:pPr marL="285750" indent="-285750">
              <a:buFontTx/>
              <a:buChar char="-"/>
            </a:pPr>
            <a:r>
              <a:rPr lang="hu-HU" noProof="0" dirty="0" err="1">
                <a:solidFill>
                  <a:schemeClr val="bg1"/>
                </a:solidFill>
              </a:rPr>
              <a:t>Admin</a:t>
            </a:r>
            <a:r>
              <a:rPr lang="hu-HU" noProof="0" dirty="0">
                <a:solidFill>
                  <a:schemeClr val="bg1"/>
                </a:solidFill>
              </a:rPr>
              <a:t> </a:t>
            </a:r>
            <a:r>
              <a:rPr lang="hu-HU" noProof="0" dirty="0" err="1">
                <a:solidFill>
                  <a:schemeClr val="bg1"/>
                </a:solidFill>
              </a:rPr>
              <a:t>fu</a:t>
            </a:r>
            <a:r>
              <a:rPr lang="en-US" noProof="0" dirty="0" err="1">
                <a:solidFill>
                  <a:schemeClr val="bg1"/>
                </a:solidFill>
              </a:rPr>
              <a:t>nctions</a:t>
            </a:r>
            <a:endParaRPr lang="hu-HU" noProof="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Frontend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Backend, API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90F1AE51-ACB2-5958-63E9-F98BD0DEAC62}"/>
              </a:ext>
            </a:extLst>
          </p:cNvPr>
          <p:cNvSpPr/>
          <p:nvPr/>
        </p:nvSpPr>
        <p:spPr>
          <a:xfrm>
            <a:off x="8321614" y="1343818"/>
            <a:ext cx="3182669" cy="24633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F33AC7CC-F1AA-148B-C8F5-8FB377324BBC}"/>
              </a:ext>
            </a:extLst>
          </p:cNvPr>
          <p:cNvSpPr txBox="1"/>
          <p:nvPr/>
        </p:nvSpPr>
        <p:spPr>
          <a:xfrm>
            <a:off x="8547338" y="1532621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>
                <a:solidFill>
                  <a:schemeClr val="bg1"/>
                </a:solidFill>
              </a:rPr>
              <a:t>Lehel Barnabás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103E0AC-6E92-A824-5716-2F53F0D8FD7D}"/>
              </a:ext>
            </a:extLst>
          </p:cNvPr>
          <p:cNvSpPr txBox="1"/>
          <p:nvPr/>
        </p:nvSpPr>
        <p:spPr>
          <a:xfrm>
            <a:off x="8586157" y="2121535"/>
            <a:ext cx="2767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noProof="0" dirty="0">
                <a:solidFill>
                  <a:schemeClr val="bg1"/>
                </a:solidFill>
              </a:rPr>
              <a:t>Database design</a:t>
            </a:r>
            <a:endParaRPr lang="hu-HU" noProof="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Game</a:t>
            </a:r>
            <a:r>
              <a:rPr lang="hu-HU" noProof="0" dirty="0">
                <a:solidFill>
                  <a:schemeClr val="bg1"/>
                </a:solidFill>
              </a:rPr>
              <a:t> API, Backend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Frontend</a:t>
            </a:r>
          </a:p>
          <a:p>
            <a:pPr marL="285750" indent="-285750">
              <a:buFontTx/>
              <a:buChar char="-"/>
            </a:pPr>
            <a:r>
              <a:rPr lang="en-US" noProof="0" dirty="0">
                <a:solidFill>
                  <a:schemeClr val="bg1"/>
                </a:solidFill>
              </a:rPr>
              <a:t>Codex functions</a:t>
            </a:r>
            <a:endParaRPr lang="hu-HU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5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EA318-3AAE-D209-85FA-2D7B901C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976BF9-A373-5761-1A8F-E1694020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76" y="29430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timeline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4DC0750-B8B4-C2D2-E638-EAB976F2781A}"/>
              </a:ext>
            </a:extLst>
          </p:cNvPr>
          <p:cNvSpPr/>
          <p:nvPr/>
        </p:nvSpPr>
        <p:spPr>
          <a:xfrm>
            <a:off x="1186047" y="1401801"/>
            <a:ext cx="9625388" cy="4947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A9B84117-6F13-F795-234A-5D89B9B94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707450"/>
              </p:ext>
            </p:extLst>
          </p:nvPr>
        </p:nvGraphicFramePr>
        <p:xfrm>
          <a:off x="1963862" y="2002084"/>
          <a:ext cx="768096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21230368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17785954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3924092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36694352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5917557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758244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18009834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3226746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45459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Sep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Oct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Nov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Dec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Jan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Feb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Mar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Apr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31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Game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98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Game API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5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Website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sz="1800" kern="1200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gradFill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gradFill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06742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API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99FF9C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99FF9C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99FF9C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21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Assets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8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Dokumentáció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sz="1800" kern="1200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gradFill flip="none" rotWithShape="1"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24506173"/>
                  </a:ext>
                </a:extLst>
              </a:tr>
            </a:tbl>
          </a:graphicData>
        </a:graphic>
      </p:graphicFrame>
      <p:graphicFrame>
        <p:nvGraphicFramePr>
          <p:cNvPr id="18" name="Táblázat 17">
            <a:extLst>
              <a:ext uri="{FF2B5EF4-FFF2-40B4-BE49-F238E27FC236}">
                <a16:creationId xmlns:a16="http://schemas.microsoft.com/office/drawing/2014/main" id="{D810CABA-9BD2-EA7B-0034-9DEF36FAF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20971"/>
              </p:ext>
            </p:extLst>
          </p:nvPr>
        </p:nvGraphicFramePr>
        <p:xfrm>
          <a:off x="1963862" y="5011323"/>
          <a:ext cx="76809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491">
                  <a:extLst>
                    <a:ext uri="{9D8B030D-6E8A-4147-A177-3AD203B41FA5}">
                      <a16:colId xmlns:a16="http://schemas.microsoft.com/office/drawing/2014/main" val="2757219032"/>
                    </a:ext>
                  </a:extLst>
                </a:gridCol>
                <a:gridCol w="2671491">
                  <a:extLst>
                    <a:ext uri="{9D8B030D-6E8A-4147-A177-3AD203B41FA5}">
                      <a16:colId xmlns:a16="http://schemas.microsoft.com/office/drawing/2014/main" val="2286804814"/>
                    </a:ext>
                  </a:extLst>
                </a:gridCol>
                <a:gridCol w="2337977">
                  <a:extLst>
                    <a:ext uri="{9D8B030D-6E8A-4147-A177-3AD203B41FA5}">
                      <a16:colId xmlns:a16="http://schemas.microsoft.com/office/drawing/2014/main" val="4292666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rgbClr val="99F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526571"/>
                  </a:ext>
                </a:extLst>
              </a:tr>
            </a:tbl>
          </a:graphicData>
        </a:graphic>
      </p:graphicFrame>
      <p:sp>
        <p:nvSpPr>
          <p:cNvPr id="19" name="Szövegdoboz 18">
            <a:extLst>
              <a:ext uri="{FF2B5EF4-FFF2-40B4-BE49-F238E27FC236}">
                <a16:creationId xmlns:a16="http://schemas.microsoft.com/office/drawing/2014/main" id="{CABA53C9-1EC3-A563-B9CE-57D3BDFEA82E}"/>
              </a:ext>
            </a:extLst>
          </p:cNvPr>
          <p:cNvSpPr txBox="1"/>
          <p:nvPr/>
        </p:nvSpPr>
        <p:spPr>
          <a:xfrm>
            <a:off x="2021371" y="5610856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Lehel Barnabás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8357244-13BE-D95B-BD37-229BFC57173B}"/>
              </a:ext>
            </a:extLst>
          </p:cNvPr>
          <p:cNvSpPr txBox="1"/>
          <p:nvPr/>
        </p:nvSpPr>
        <p:spPr>
          <a:xfrm>
            <a:off x="4738692" y="5610856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Nagy Dávid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D90EBB8-4141-AAC1-764F-FD6D22DA1E8F}"/>
              </a:ext>
            </a:extLst>
          </p:cNvPr>
          <p:cNvSpPr txBox="1"/>
          <p:nvPr/>
        </p:nvSpPr>
        <p:spPr>
          <a:xfrm>
            <a:off x="7303613" y="5610856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Tokodi Mihály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37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AF4DD02C-4082-8286-D53A-6B229C8247ED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3F2601-0E8B-F923-E9A2-8EBDA672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3671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Website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0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9FFA1B-EC2B-4461-4202-9E31DBFF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499" y="487595"/>
            <a:ext cx="10515600" cy="116061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Goals and Technology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89D0AAE5-2665-BBCD-B9D1-EE9722F56A05}"/>
              </a:ext>
            </a:extLst>
          </p:cNvPr>
          <p:cNvSpPr/>
          <p:nvPr/>
        </p:nvSpPr>
        <p:spPr>
          <a:xfrm>
            <a:off x="727499" y="1642898"/>
            <a:ext cx="5253482" cy="29272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528F35-E67D-C1B0-31E6-9F1C36508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6" y="1941947"/>
            <a:ext cx="10515600" cy="26281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-Target audience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	Bullet Hell Players</a:t>
            </a:r>
            <a:endParaRPr lang="hu-HU" noProof="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-Goal</a:t>
            </a:r>
            <a:r>
              <a:rPr lang="hu-HU" noProof="0" dirty="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encyclopedia</a:t>
            </a:r>
            <a:endParaRPr lang="hu-HU" noProof="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Player profile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Leaderboard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noProof="0" dirty="0">
                <a:solidFill>
                  <a:schemeClr val="bg1"/>
                </a:solidFill>
              </a:rPr>
              <a:t>Admin responsibilities</a:t>
            </a:r>
            <a:endParaRPr lang="hu-HU" noProof="0" dirty="0">
              <a:solidFill>
                <a:schemeClr val="bg1"/>
              </a:solidFill>
            </a:endParaRPr>
          </a:p>
          <a:p>
            <a:pPr lvl="1"/>
            <a:endParaRPr lang="hu-HU" noProof="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ml png images | PNGEgg">
            <a:extLst>
              <a:ext uri="{FF2B5EF4-FFF2-40B4-BE49-F238E27FC236}">
                <a16:creationId xmlns:a16="http://schemas.microsoft.com/office/drawing/2014/main" id="{11EEBC1B-62D8-2250-F432-9958CE5C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706" l="5460" r="95115">
                        <a14:foregroundMark x1="56034" y1="27941" x2="56034" y2="27941"/>
                        <a14:foregroundMark x1="51724" y1="26471" x2="58908" y2="31373"/>
                        <a14:foregroundMark x1="51149" y1="27451" x2="50575" y2="25490"/>
                        <a14:foregroundMark x1="46264" y1="28431" x2="43966" y2="44118"/>
                        <a14:foregroundMark x1="46552" y1="45098" x2="42816" y2="51961"/>
                        <a14:foregroundMark x1="44540" y1="54902" x2="52874" y2="57353"/>
                        <a14:foregroundMark x1="53736" y1="56373" x2="56322" y2="47549"/>
                        <a14:foregroundMark x1="55460" y1="43627" x2="47126" y2="41667"/>
                        <a14:foregroundMark x1="56322" y1="34314" x2="56034" y2="34314"/>
                        <a14:foregroundMark x1="7759" y1="44118" x2="7759" y2="44118"/>
                        <a14:foregroundMark x1="8908" y1="44608" x2="8908" y2="44608"/>
                        <a14:foregroundMark x1="16667" y1="43627" x2="27874" y2="43137"/>
                        <a14:foregroundMark x1="5747" y1="41667" x2="7759" y2="60294"/>
                        <a14:foregroundMark x1="10057" y1="53922" x2="22989" y2="50980"/>
                        <a14:foregroundMark x1="10057" y1="59314" x2="23563" y2="72059"/>
                        <a14:foregroundMark x1="23563" y1="72059" x2="10920" y2="75000"/>
                        <a14:foregroundMark x1="20977" y1="63235" x2="23851" y2="65196"/>
                        <a14:foregroundMark x1="23276" y1="79412" x2="17529" y2="81373"/>
                        <a14:foregroundMark x1="14943" y1="79412" x2="10345" y2="76471"/>
                        <a14:foregroundMark x1="74138" y1="44118" x2="90517" y2="43137"/>
                        <a14:foregroundMark x1="90517" y1="43137" x2="91667" y2="43627"/>
                        <a14:foregroundMark x1="71264" y1="42157" x2="71552" y2="69608"/>
                        <a14:foregroundMark x1="84483" y1="88725" x2="91954" y2="79902"/>
                        <a14:foregroundMark x1="93678" y1="79412" x2="92816" y2="50980"/>
                        <a14:foregroundMark x1="92816" y1="50980" x2="93103" y2="50490"/>
                        <a14:foregroundMark x1="94253" y1="59804" x2="95115" y2="46569"/>
                        <a14:foregroundMark x1="29598" y1="45588" x2="29310" y2="58824"/>
                        <a14:foregroundMark x1="29023" y1="60784" x2="28736" y2="79902"/>
                        <a14:foregroundMark x1="22126" y1="50000" x2="25862" y2="50490"/>
                        <a14:foregroundMark x1="76437" y1="50980" x2="85920" y2="52941"/>
                        <a14:foregroundMark x1="84770" y1="50000" x2="90230" y2="73039"/>
                        <a14:foregroundMark x1="90230" y1="73039" x2="90230" y2="74510"/>
                        <a14:foregroundMark x1="89080" y1="68137" x2="89080" y2="53431"/>
                        <a14:foregroundMark x1="83908" y1="51471" x2="88506" y2="50490"/>
                        <a14:foregroundMark x1="89943" y1="69608" x2="81322" y2="79902"/>
                        <a14:foregroundMark x1="90230" y1="74020" x2="86782" y2="78431"/>
                        <a14:foregroundMark x1="81609" y1="78922" x2="75862" y2="76471"/>
                        <a14:foregroundMark x1="77011" y1="78431" x2="76437" y2="71078"/>
                        <a14:foregroundMark x1="89080" y1="62745" x2="80747" y2="64216"/>
                        <a14:foregroundMark x1="27011" y1="79902" x2="24138" y2="87745"/>
                        <a14:backgroundMark x1="21552" y1="3922" x2="25575" y2="10294"/>
                        <a14:backgroundMark x1="20402" y1="7843" x2="30747" y2="24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24" y="791953"/>
            <a:ext cx="3314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 descr="A képen embléma, Grafika, Betűtípus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B2CE72C-C790-E072-0506-CE064C418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000" y1="30222" x2="53778" y2="39111"/>
                        <a14:foregroundMark x1="55556" y1="20000" x2="61778" y2="26667"/>
                        <a14:foregroundMark x1="14667" y1="87111" x2="16444" y2="77333"/>
                        <a14:foregroundMark x1="25555" y1="76889" x2="28000" y2="72444"/>
                        <a14:foregroundMark x1="23111" y1="81333" x2="25555" y2="76889"/>
                        <a14:foregroundMark x1="40642" y1="76889" x2="40444" y2="75111"/>
                        <a14:foregroundMark x1="41333" y1="83111" x2="40642" y2="76889"/>
                        <a14:foregroundMark x1="59149" y1="80257" x2="61778" y2="79556"/>
                        <a14:foregroundMark x1="55111" y1="81333" x2="55402" y2="81255"/>
                        <a14:foregroundMark x1="69333" y1="84444" x2="69333" y2="76000"/>
                        <a14:foregroundMark x1="78667" y1="85778" x2="82222" y2="78667"/>
                        <a14:backgroundMark x1="26222" y1="76889" x2="26222" y2="76889"/>
                        <a14:backgroundMark x1="26667" y1="76889" x2="26667" y2="76889"/>
                        <a14:backgroundMark x1="26222" y1="78667" x2="27556" y2="74667"/>
                        <a14:backgroundMark x1="14222" y1="77778" x2="16000" y2="77778"/>
                        <a14:backgroundMark x1="57333" y1="78222" x2="60444" y2="78222"/>
                        <a14:backgroundMark x1="25778" y1="80444" x2="28444" y2="7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8" y="2900361"/>
            <a:ext cx="2143125" cy="2143125"/>
          </a:xfrm>
          <a:prstGeom prst="rect">
            <a:avLst/>
          </a:prstGeom>
        </p:spPr>
      </p:pic>
      <p:pic>
        <p:nvPicPr>
          <p:cNvPr id="10" name="Kép 9" descr="A képen képernyőkép, Grafika, embléma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D31A348-33AC-0904-C534-5C057085C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33" b="89778" l="9778" r="89778">
                        <a14:foregroundMark x1="70222" y1="16000" x2="70222" y2="16000"/>
                        <a14:foregroundMark x1="76000" y1="19556" x2="81333" y2="55111"/>
                        <a14:foregroundMark x1="86667" y1="69778" x2="73333" y2="16000"/>
                        <a14:foregroundMark x1="73333" y1="16000" x2="31111" y2="9333"/>
                        <a14:foregroundMark x1="31111" y1="9333" x2="16444" y2="43111"/>
                        <a14:foregroundMark x1="16444" y1="43111" x2="15556" y2="57333"/>
                        <a14:foregroundMark x1="16889" y1="61333" x2="24000" y2="87556"/>
                        <a14:foregroundMark x1="24000" y1="87556" x2="63111" y2="85778"/>
                        <a14:foregroundMark x1="63111" y1="85778" x2="83556" y2="72000"/>
                        <a14:foregroundMark x1="83556" y1="72000" x2="83556" y2="72000"/>
                        <a14:foregroundMark x1="44444" y1="36889" x2="51111" y2="37778"/>
                        <a14:foregroundMark x1="81778" y1="51556" x2="87111" y2="2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88" y="284321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6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E5A55-5BBF-96E4-D897-0322430D6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0FFF82-F201-E5D8-9E80-D970277B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hu-HU" b="1" noProof="0" dirty="0" err="1" smtClean="0">
                <a:solidFill>
                  <a:schemeClr val="bg1"/>
                </a:solidFill>
              </a:rPr>
              <a:t>Responsiveness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73" y="1256313"/>
            <a:ext cx="2119348" cy="45899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28" name="Picture 4" descr="1+ Thousand Android Phone Frame Royalty-Free Images, Stock Photos &amp;  Pictures | Shutterstock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833" y1="44667" x2="31667" y2="48833"/>
                        <a14:backgroundMark x1="41333" y1="29000" x2="41333" y2="2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421" y="620765"/>
            <a:ext cx="5790956" cy="588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t Frame Images - Free Download on Freepik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04" b="92551" l="5811" r="92838">
                        <a14:foregroundMark x1="7568" y1="21788" x2="7568" y2="21788"/>
                        <a14:foregroundMark x1="9730" y1="28864" x2="10000" y2="84730"/>
                        <a14:foregroundMark x1="9054" y1="32216" x2="10135" y2="10056"/>
                        <a14:foregroundMark x1="10676" y1="10801" x2="87568" y2="10242"/>
                        <a14:foregroundMark x1="8108" y1="83613" x2="8108" y2="90130"/>
                        <a14:foregroundMark x1="10946" y1="91061" x2="90135" y2="89758"/>
                        <a14:foregroundMark x1="89865" y1="90689" x2="90541" y2="13594"/>
                        <a14:backgroundMark x1="28108" y1="32030" x2="28108" y2="32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27261" y="800783"/>
            <a:ext cx="7107926" cy="515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7"/>
          <a:srcRect t="136"/>
          <a:stretch/>
        </p:blipFill>
        <p:spPr>
          <a:xfrm>
            <a:off x="6257863" y="615462"/>
            <a:ext cx="4046722" cy="5528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93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DBD76-81A5-C2FA-9EC2-F9F34A5F9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67C71-DFED-83C5-9A6A-880F3E2A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605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Login &amp; Registration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9642"/>
            <a:ext cx="4277322" cy="412490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55" y="1489642"/>
            <a:ext cx="4267796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8DBFD-6519-8AB0-6034-B83139B49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2BDEE0-6A72-B9B3-1E65-CECA0A8F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Navigation &amp; Profile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r="638"/>
          <a:stretch/>
        </p:blipFill>
        <p:spPr>
          <a:xfrm>
            <a:off x="500805" y="1252204"/>
            <a:ext cx="10964364" cy="523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3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xel">
      <a:majorFont>
        <a:latin typeface="Five Fonts at Freddy's"/>
        <a:ea typeface=""/>
        <a:cs typeface=""/>
      </a:majorFont>
      <a:minorFont>
        <a:latin typeface="Five Fonts at Freddy'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252</Words>
  <Application>Microsoft Office PowerPoint</Application>
  <PresentationFormat>Szélesvásznú</PresentationFormat>
  <Paragraphs>117</Paragraphs>
  <Slides>29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4" baseType="lpstr">
      <vt:lpstr>Aptos Black</vt:lpstr>
      <vt:lpstr>Arial</vt:lpstr>
      <vt:lpstr>Five Fonts at Freddy's</vt:lpstr>
      <vt:lpstr>Levenim MT</vt:lpstr>
      <vt:lpstr>Office-téma</vt:lpstr>
      <vt:lpstr>PowerPoint-bemutató</vt:lpstr>
      <vt:lpstr>Overview</vt:lpstr>
      <vt:lpstr>Areas of Responsibility</vt:lpstr>
      <vt:lpstr>Project timeline</vt:lpstr>
      <vt:lpstr>Website</vt:lpstr>
      <vt:lpstr>Goals and Technology</vt:lpstr>
      <vt:lpstr>Responsiveness</vt:lpstr>
      <vt:lpstr>Login &amp; Registration</vt:lpstr>
      <vt:lpstr>Navigation &amp; Profile</vt:lpstr>
      <vt:lpstr>Leaderboard</vt:lpstr>
      <vt:lpstr>Codex - Maps, Weapons</vt:lpstr>
      <vt:lpstr>Codex - Characters, Music</vt:lpstr>
      <vt:lpstr>PowerPoint-bemutató</vt:lpstr>
      <vt:lpstr>Admin panel</vt:lpstr>
      <vt:lpstr>Database</vt:lpstr>
      <vt:lpstr>Structure - API</vt:lpstr>
      <vt:lpstr>Challenges</vt:lpstr>
      <vt:lpstr>The game</vt:lpstr>
      <vt:lpstr>Goals and Technology</vt:lpstr>
      <vt:lpstr>Gameplay</vt:lpstr>
      <vt:lpstr>Login</vt:lpstr>
      <vt:lpstr>Characters, music</vt:lpstr>
      <vt:lpstr>Weapons</vt:lpstr>
      <vt:lpstr>Maps</vt:lpstr>
      <vt:lpstr>Challenges</vt:lpstr>
      <vt:lpstr>Testing process</vt:lpstr>
      <vt:lpstr>PowerPoint-bemutató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O365 felhasználó</dc:creator>
  <cp:lastModifiedBy>Barnabás Lehel</cp:lastModifiedBy>
  <cp:revision>76</cp:revision>
  <dcterms:created xsi:type="dcterms:W3CDTF">2025-04-09T17:57:38Z</dcterms:created>
  <dcterms:modified xsi:type="dcterms:W3CDTF">2025-05-26T08:28:22Z</dcterms:modified>
</cp:coreProperties>
</file>